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2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3.jpe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4.jpeg" ContentType="image/jpe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1" name="Shape 9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Poll Question:</a:t>
            </a:r>
          </a:p>
          <a:p>
            <a:pPr/>
          </a:p>
          <a:p>
            <a:pPr/>
            <a:r>
              <a:t>1.  How many of you are already using AWS?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2" name="Shape 11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AWS: Facilities, physical security of HW, network and virtualization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Shape 12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Region: geographical specific region, which is completely independent of other regions.  Each region contains at least 2 availability zones.</a:t>
            </a:r>
          </a:p>
          <a:p>
            <a:pPr/>
            <a:r>
              <a:t>AZ: each AZ is a datacenter, AZs are logically isolated from each other (power, fault lines), but have low latency links between them.</a:t>
            </a:r>
          </a:p>
          <a:p>
            <a:pPr/>
            <a:r>
              <a:t>Edge Locations: where end users access services provided by AWS.  CloudFront and Route53.  Requests are served by the closest edge location to the user.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0" name="Shape 1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CloudTrail -  ($0.00002 per event)</a:t>
            </a:r>
          </a:p>
          <a:p>
            <a:pPr/>
            <a:r>
              <a:t>Config - ($0.003 per Configuration Item recorded)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7" name="Shape 14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/28 = 14 / 9 usable</a:t>
            </a:r>
          </a:p>
          <a:p>
            <a:pPr/>
            <a:r>
              <a:t>/20 = 4,096 / 4,091 usable</a:t>
            </a:r>
          </a:p>
          <a:p>
            <a:pPr/>
          </a:p>
          <a:p>
            <a:pPr/>
            <a:r>
              <a:t>Each subnet loses 5 address (network, broadcast, 3x AWS reserved)</a:t>
            </a:r>
          </a:p>
          <a:p>
            <a:pPr/>
          </a:p>
          <a:p>
            <a:pPr/>
            <a:r>
              <a:t>We’re going to use public IP addresses with our bastion hosts today, but in a real world deployment you would want to assign EIP.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4" name="Shape 15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/28 = 14 / 9 usable</a:t>
            </a:r>
          </a:p>
          <a:p>
            <a:pPr/>
            <a:r>
              <a:t>/20 = 4,096 / 4,091 usable</a:t>
            </a:r>
          </a:p>
          <a:p>
            <a:pPr/>
          </a:p>
          <a:p>
            <a:pPr/>
            <a:r>
              <a:t>Each subnet loses 5 address (network, broadcast, 3x AWS reserved)</a:t>
            </a:r>
          </a:p>
          <a:p>
            <a:pPr/>
          </a:p>
          <a:p>
            <a:pPr/>
            <a:r>
              <a:t>We’re going to use public IP addresses with our bastion hosts today, but in a real world deployment you would want to assign EIP.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Shape 1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 the VPC console to create these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Shape 13"/>
          <p:cNvSpPr/>
          <p:nvPr>
            <p:ph type="body" sz="quarter" idx="1"/>
          </p:nvPr>
        </p:nvSpPr>
        <p:spPr>
          <a:xfrm>
            <a:off x="2838174" y="4572001"/>
            <a:ext cx="6062868" cy="460514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1pPr>
            <a:lvl2pPr marL="0" indent="41148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2pPr>
            <a:lvl3pPr marL="0" indent="82296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3pPr>
            <a:lvl4pPr marL="0" indent="1234439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4pPr>
            <a:lvl5pPr marL="0" indent="164592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" name="image2.png" descr="SoftchoiceLogo2010_tagline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01044" y="221142"/>
            <a:ext cx="1805941" cy="82296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15" name="Shape 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ub-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hape 23"/>
          <p:cNvSpPr/>
          <p:nvPr>
            <p:ph type="title"/>
          </p:nvPr>
        </p:nvSpPr>
        <p:spPr>
          <a:xfrm>
            <a:off x="1590263" y="4177653"/>
            <a:ext cx="7310782" cy="386265"/>
          </a:xfrm>
          <a:prstGeom prst="rect">
            <a:avLst/>
          </a:prstGeom>
        </p:spPr>
        <p:txBody>
          <a:bodyPr/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" name="Shape 24"/>
          <p:cNvSpPr/>
          <p:nvPr>
            <p:ph type="body" sz="quarter" idx="1"/>
          </p:nvPr>
        </p:nvSpPr>
        <p:spPr>
          <a:xfrm>
            <a:off x="2838174" y="4572001"/>
            <a:ext cx="6062868" cy="460514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1pPr>
            <a:lvl2pPr marL="0" indent="41148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2pPr>
            <a:lvl3pPr marL="0" indent="82296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3pPr>
            <a:lvl4pPr marL="0" indent="1234439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4pPr>
            <a:lvl5pPr marL="0" indent="164592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5" name="image2.tif" descr="SoftchoiceLogo2010_tagline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01044" y="221142"/>
            <a:ext cx="1800611" cy="61539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26" name="Shape 2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57985"/>
            <a:ext cx="9144000" cy="654327"/>
          </a:xfrm>
          <a:prstGeom prst="rect">
            <a:avLst/>
          </a:prstGeom>
          <a:solidFill>
            <a:srgbClr val="F79F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4" name="Shape 34"/>
          <p:cNvSpPr/>
          <p:nvPr/>
        </p:nvSpPr>
        <p:spPr>
          <a:xfrm>
            <a:off x="0" y="-1"/>
            <a:ext cx="9144000" cy="53676"/>
          </a:xfrm>
          <a:prstGeom prst="rect">
            <a:avLst/>
          </a:prstGeom>
          <a:solidFill>
            <a:srgbClr val="ED692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pic>
        <p:nvPicPr>
          <p:cNvPr id="35" name="image4.png" descr="new_Softchoice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28003" y="4457431"/>
            <a:ext cx="1016001" cy="584201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>
            <a:lvl1pPr algn="l">
              <a:defRPr sz="2500">
                <a:solidFill>
                  <a:srgbClr val="FFFFFF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xfrm>
            <a:off x="331790" y="1002507"/>
            <a:ext cx="8491538" cy="3277216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  <a:lvl2pPr marL="717640" indent="-306160">
              <a:defRPr sz="2500"/>
            </a:lvl2pPr>
            <a:lvl3pPr marL="1108710" indent="-285750">
              <a:defRPr sz="2500"/>
            </a:lvl3pPr>
            <a:lvl4pPr marL="1555908" indent="-321468">
              <a:defRPr sz="2500"/>
            </a:lvl4pPr>
            <a:lvl5pPr marL="1967388" indent="-321468">
              <a:defRPr sz="2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Shape 3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57985"/>
            <a:ext cx="9144000" cy="654327"/>
          </a:xfrm>
          <a:prstGeom prst="rect">
            <a:avLst/>
          </a:prstGeom>
          <a:solidFill>
            <a:srgbClr val="F79F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6" name="Shape 46"/>
          <p:cNvSpPr/>
          <p:nvPr/>
        </p:nvSpPr>
        <p:spPr>
          <a:xfrm>
            <a:off x="0" y="-1"/>
            <a:ext cx="9144000" cy="53676"/>
          </a:xfrm>
          <a:prstGeom prst="rect">
            <a:avLst/>
          </a:prstGeom>
          <a:solidFill>
            <a:srgbClr val="ED692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7" name="Shape 47"/>
          <p:cNvSpPr/>
          <p:nvPr>
            <p:ph type="title"/>
          </p:nvPr>
        </p:nvSpPr>
        <p:spPr>
          <a:xfrm>
            <a:off x="121483" y="132516"/>
            <a:ext cx="8924443" cy="513523"/>
          </a:xfrm>
          <a:prstGeom prst="rect">
            <a:avLst/>
          </a:prstGeom>
        </p:spPr>
        <p:txBody>
          <a:bodyPr/>
          <a:lstStyle>
            <a:lvl1pPr algn="l">
              <a:defRPr sz="2500">
                <a:solidFill>
                  <a:srgbClr val="FFFFFF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48" name="image4.png" descr="new_Softchoice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28003" y="4457431"/>
            <a:ext cx="1016001" cy="584201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Jus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57985"/>
            <a:ext cx="9144000" cy="654327"/>
          </a:xfrm>
          <a:prstGeom prst="rect">
            <a:avLst/>
          </a:prstGeom>
          <a:solidFill>
            <a:srgbClr val="F79F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57" name="Shape 57"/>
          <p:cNvSpPr/>
          <p:nvPr/>
        </p:nvSpPr>
        <p:spPr>
          <a:xfrm>
            <a:off x="0" y="-1"/>
            <a:ext cx="9144000" cy="53676"/>
          </a:xfrm>
          <a:prstGeom prst="rect">
            <a:avLst/>
          </a:prstGeom>
          <a:solidFill>
            <a:srgbClr val="ED692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58" name="Shape 58"/>
          <p:cNvSpPr/>
          <p:nvPr>
            <p:ph type="title"/>
          </p:nvPr>
        </p:nvSpPr>
        <p:spPr>
          <a:xfrm>
            <a:off x="121483" y="132516"/>
            <a:ext cx="8924443" cy="513523"/>
          </a:xfrm>
          <a:prstGeom prst="rect">
            <a:avLst/>
          </a:prstGeom>
        </p:spPr>
        <p:txBody>
          <a:bodyPr/>
          <a:lstStyle>
            <a:lvl1pPr algn="l">
              <a:defRPr sz="2500">
                <a:solidFill>
                  <a:srgbClr val="FFFFFF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ull bleed imag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ot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hape 81"/>
          <p:cNvSpPr/>
          <p:nvPr>
            <p:ph type="title"/>
          </p:nvPr>
        </p:nvSpPr>
        <p:spPr>
          <a:xfrm>
            <a:off x="1590263" y="4177653"/>
            <a:ext cx="7310782" cy="386265"/>
          </a:xfrm>
          <a:prstGeom prst="rect">
            <a:avLst/>
          </a:prstGeom>
        </p:spPr>
        <p:txBody>
          <a:bodyPr/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2" name="Shape 82"/>
          <p:cNvSpPr/>
          <p:nvPr>
            <p:ph type="body" sz="quarter" idx="1"/>
          </p:nvPr>
        </p:nvSpPr>
        <p:spPr>
          <a:xfrm>
            <a:off x="2838174" y="4572001"/>
            <a:ext cx="6062868" cy="460514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1pPr>
            <a:lvl2pPr marL="0" indent="41148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2pPr>
            <a:lvl3pPr marL="0" indent="82296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3pPr>
            <a:lvl4pPr marL="0" indent="1234439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4pPr>
            <a:lvl5pPr marL="0" indent="164592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3" name="image2.tif" descr="SoftchoiceLogo2010_tagline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01044" y="221142"/>
            <a:ext cx="1805941" cy="82296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4.png" descr="new_Softchoice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28003" y="4457431"/>
            <a:ext cx="1016001" cy="5842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/>
          <p:nvPr>
            <p:ph type="title"/>
          </p:nvPr>
        </p:nvSpPr>
        <p:spPr>
          <a:xfrm>
            <a:off x="457200" y="69056"/>
            <a:ext cx="8229600" cy="113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</p:sldLayoutIdLst>
  <p:transition xmlns:p14="http://schemas.microsoft.com/office/powerpoint/2010/main" spd="med" advClick="1"/>
  <p:txStyles>
    <p:titleStyle>
      <a:lvl1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308609" marR="0" indent="-30860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699516" marR="0" indent="-288036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1097279" marR="0" indent="-27431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1554480" marR="0" indent="-320040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1965960" marR="0" indent="-32003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2377439" marR="0" indent="-32003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2788920" marR="0" indent="-32003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3200400" marR="0" indent="-32003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3611879" marR="0" indent="-320040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Relationship Id="rId3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brettg98/aws-bootcamp" TargetMode="Externa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Relationship Id="rId3" Type="http://schemas.openxmlformats.org/officeDocument/2006/relationships/image" Target="../media/image7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0.awsstatic.com/whitepapers/Security/AWS_Security_Best_Practices.pdf" TargetMode="External"/><Relationship Id="rId4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230517" y="4085160"/>
            <a:ext cx="7445766" cy="8763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01600" dist="25400" dir="5400000">
              <a:srgbClr val="000000">
                <a:alpha val="7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5300">
                <a:solidFill>
                  <a:srgbClr val="FFFFFF"/>
                </a:solidFill>
              </a:defRPr>
            </a:lvl1pPr>
          </a:lstStyle>
          <a:p>
            <a:pPr/>
            <a:r>
              <a:t>AWS Softchoice Bootcamp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Creating a Virtual Network</a:t>
            </a:r>
          </a:p>
        </p:txBody>
      </p:sp>
      <p:pic>
        <p:nvPicPr>
          <p:cNvPr id="143" name="image12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483" y="827314"/>
            <a:ext cx="4646024" cy="4076701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Shape 144"/>
          <p:cNvSpPr/>
          <p:nvPr/>
        </p:nvSpPr>
        <p:spPr>
          <a:xfrm>
            <a:off x="4767507" y="914398"/>
            <a:ext cx="4172804" cy="324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400"/>
            </a:pPr>
            <a:r>
              <a:t>Virtual Private Cloud (VPC)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a network - /16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2x public subnets (public IP)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4x private subnets</a:t>
            </a:r>
          </a:p>
          <a:p>
            <a:pPr lvl="1" marL="742950" indent="-285750">
              <a:buSzPct val="100000"/>
              <a:buFont typeface="Arial"/>
              <a:buChar char="•"/>
            </a:pPr>
            <a:r>
              <a:t>2x webservers</a:t>
            </a:r>
          </a:p>
          <a:p>
            <a:pPr lvl="1" marL="742950" indent="-285750">
              <a:buSzPct val="100000"/>
              <a:buFont typeface="Arial"/>
              <a:buChar char="•"/>
            </a:pPr>
            <a:r>
              <a:t>2x databases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an Internet Gateway (IGW)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Deploy NAT Gateway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route tables</a:t>
            </a:r>
          </a:p>
          <a:p>
            <a:pPr lvl="1" marL="742950" indent="-285750">
              <a:buSzPct val="100000"/>
              <a:buFont typeface="Arial"/>
              <a:buChar char="•"/>
            </a:pPr>
            <a:r>
              <a:t>1x public + associate with IGW</a:t>
            </a:r>
          </a:p>
          <a:p>
            <a:pPr lvl="1" marL="742950" indent="-285750">
              <a:buSzPct val="100000"/>
              <a:buFont typeface="Arial"/>
              <a:buChar char="•"/>
            </a:pPr>
            <a:r>
              <a:t>1x private + associate with NG</a:t>
            </a:r>
          </a:p>
        </p:txBody>
      </p:sp>
      <p:sp>
        <p:nvSpPr>
          <p:cNvPr id="145" name="Shape 145"/>
          <p:cNvSpPr/>
          <p:nvPr/>
        </p:nvSpPr>
        <p:spPr>
          <a:xfrm>
            <a:off x="4767507" y="4386631"/>
            <a:ext cx="2185874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Use /24 for all subnets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Networking Guru I am not!</a:t>
            </a:r>
          </a:p>
        </p:txBody>
      </p:sp>
      <p:graphicFrame>
        <p:nvGraphicFramePr>
          <p:cNvPr id="150" name="Table 150"/>
          <p:cNvGraphicFramePr/>
          <p:nvPr/>
        </p:nvGraphicFramePr>
        <p:xfrm>
          <a:off x="595085" y="2159301"/>
          <a:ext cx="7600786" cy="2232044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{EEE7283C-3CF3-47DC-8721-378D4A62B228}</a:tableStyleId>
              </a:tblPr>
              <a:tblGrid>
                <a:gridCol w="1305434"/>
                <a:gridCol w="3011610"/>
                <a:gridCol w="3271040"/>
              </a:tblGrid>
              <a:tr h="335296"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Subnet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Availability Zone 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Availability Zone 2</a:t>
                      </a:r>
                    </a:p>
                  </a:txBody>
                  <a:tcPr marL="0" marR="0" marT="0" marB="0" anchor="t" anchorCtr="0" horzOverflow="overflow"/>
                </a:tc>
              </a:tr>
              <a:tr h="638659"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Public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- 10.XXX.YY.0/24
Name - public-AAA-1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- 10.XXX.YY.0/24
Name - public-AAA-2</a:t>
                      </a:r>
                    </a:p>
                  </a:txBody>
                  <a:tcPr marL="0" marR="0" marT="0" marB="0" anchor="t" anchorCtr="0" horzOverflow="overflow"/>
                </a:tc>
              </a:tr>
              <a:tr h="622693"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Web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- 10.XXX.YY.0/24
Name - web-AAA-1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- 10.XXX.YY.0/24
Name - web-AAA-2</a:t>
                      </a:r>
                    </a:p>
                  </a:txBody>
                  <a:tcPr marL="0" marR="0" marT="0" marB="0" anchor="t" anchorCtr="0" horzOverflow="overflow"/>
                </a:tc>
              </a:tr>
              <a:tr h="622693"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DB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- 10.XXX.YY.0/24
Name - db-AAA-1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- 10.XXX.YY.0/24
Name - db-AAA-2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  <p:graphicFrame>
        <p:nvGraphicFramePr>
          <p:cNvPr id="151" name="Table 151"/>
          <p:cNvGraphicFramePr/>
          <p:nvPr/>
        </p:nvGraphicFramePr>
        <p:xfrm>
          <a:off x="581725" y="1169106"/>
          <a:ext cx="4378114" cy="76725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{EEE7283C-3CF3-47DC-8721-378D4A62B228}</a:tableStyleId>
              </a:tblPr>
              <a:tblGrid>
                <a:gridCol w="2182706"/>
                <a:gridCol w="2182706"/>
              </a:tblGrid>
              <a:tr h="388918"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VPC Name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Range</a:t>
                      </a:r>
                    </a:p>
                  </a:txBody>
                  <a:tcPr marL="0" marR="0" marT="0" marB="0" anchor="t" anchorCtr="0" horzOverflow="overflow"/>
                </a:tc>
              </a:tr>
              <a:tr h="388918"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bootcamp-vpc-xxx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10.XXX.0.0/16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  <p:sp>
        <p:nvSpPr>
          <p:cNvPr id="152" name="Shape 152"/>
          <p:cNvSpPr/>
          <p:nvPr/>
        </p:nvSpPr>
        <p:spPr>
          <a:xfrm>
            <a:off x="5411942" y="1107511"/>
            <a:ext cx="3225644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Create all subnets in a single VPC!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Securing a Virtual Network</a:t>
            </a:r>
          </a:p>
        </p:txBody>
      </p:sp>
      <p:pic>
        <p:nvPicPr>
          <p:cNvPr id="157" name="security-group-layou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40" y="718490"/>
            <a:ext cx="5105045" cy="4249933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Shape 158"/>
          <p:cNvSpPr/>
          <p:nvPr/>
        </p:nvSpPr>
        <p:spPr>
          <a:xfrm>
            <a:off x="5163887" y="1104445"/>
            <a:ext cx="3649525" cy="258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400"/>
            </a:pPr>
            <a:r>
              <a:t>Virtual Private Cloud (VPC)</a:t>
            </a:r>
            <a:endParaRPr b="1"/>
          </a:p>
          <a:p>
            <a:pPr marL="321468" indent="-321468">
              <a:buSzPct val="100000"/>
              <a:buFont typeface="Arial"/>
              <a:buChar char="•"/>
              <a:defRPr sz="2400"/>
            </a:pPr>
            <a:r>
              <a:t>Create Security Groups</a:t>
            </a:r>
          </a:p>
          <a:p>
            <a:pPr lvl="1" marL="778668" indent="-321468">
              <a:buSzPct val="100000"/>
              <a:buFont typeface="Arial"/>
              <a:buChar char="•"/>
              <a:defRPr sz="2400"/>
            </a:pPr>
            <a:r>
              <a:t>Bastion Hosts</a:t>
            </a:r>
          </a:p>
          <a:p>
            <a:pPr lvl="1" marL="778668" indent="-321468">
              <a:buSzPct val="100000"/>
              <a:buFont typeface="Arial"/>
              <a:buChar char="•"/>
              <a:defRPr sz="2400"/>
            </a:pPr>
            <a:r>
              <a:t>Elastic Load Balancer</a:t>
            </a:r>
          </a:p>
          <a:p>
            <a:pPr lvl="1" marL="778668" indent="-321468">
              <a:buSzPct val="100000"/>
              <a:buFont typeface="Arial"/>
              <a:buChar char="•"/>
              <a:defRPr sz="2400"/>
            </a:pPr>
            <a:r>
              <a:t>Web Servers</a:t>
            </a:r>
          </a:p>
          <a:p>
            <a:pPr lvl="1" marL="778668" indent="-321468">
              <a:buSzPct val="100000"/>
              <a:buFont typeface="Arial"/>
              <a:buChar char="•"/>
              <a:defRPr sz="2400"/>
            </a:pPr>
            <a:r>
              <a:t>Database Servers</a:t>
            </a:r>
          </a:p>
          <a:p>
            <a:pPr lvl="1" marL="778668" indent="-321468">
              <a:buSzPct val="100000"/>
              <a:buFont typeface="Arial"/>
              <a:buChar char="•"/>
              <a:defRPr sz="2400"/>
            </a:pPr>
            <a:r>
              <a:t>AMI Builder</a:t>
            </a:r>
          </a:p>
        </p:txBody>
      </p:sp>
      <p:sp>
        <p:nvSpPr>
          <p:cNvPr id="159" name="Shape 159"/>
          <p:cNvSpPr/>
          <p:nvPr/>
        </p:nvSpPr>
        <p:spPr>
          <a:xfrm>
            <a:off x="3994325" y="3958992"/>
            <a:ext cx="3630093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Make sure that you select your </a:t>
            </a:r>
          </a:p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VPC!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Storage Built for the Internet</a:t>
            </a:r>
          </a:p>
        </p:txBody>
      </p:sp>
      <p:pic>
        <p:nvPicPr>
          <p:cNvPr id="164" name="image13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820" y="912516"/>
            <a:ext cx="1612901" cy="1701801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hape 165"/>
          <p:cNvSpPr/>
          <p:nvPr/>
        </p:nvSpPr>
        <p:spPr>
          <a:xfrm>
            <a:off x="3869075" y="1025591"/>
            <a:ext cx="4893107" cy="18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Simple Storage Service (S3)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Create an S3 bucket in US Standard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Update our EC2 role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Download the files from GitHub repo</a:t>
            </a:r>
          </a:p>
        </p:txBody>
      </p:sp>
      <p:sp>
        <p:nvSpPr>
          <p:cNvPr id="166" name="Shape 166"/>
          <p:cNvSpPr/>
          <p:nvPr/>
        </p:nvSpPr>
        <p:spPr>
          <a:xfrm>
            <a:off x="410741" y="2814521"/>
            <a:ext cx="3125079" cy="1374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/>
            </a:pPr>
            <a:r>
              <a:t>Other Features to Consider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Lifecycle Management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Events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Static Website / Content Delivery</a:t>
            </a:r>
          </a:p>
        </p:txBody>
      </p:sp>
      <p:sp>
        <p:nvSpPr>
          <p:cNvPr id="167" name="Shape 167"/>
          <p:cNvSpPr/>
          <p:nvPr/>
        </p:nvSpPr>
        <p:spPr>
          <a:xfrm>
            <a:off x="883375" y="4487910"/>
            <a:ext cx="6965118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 sz="3000"/>
            </a:lvl1pPr>
          </a:lstStyle>
          <a:p>
            <a:pPr/>
            <a:r>
              <a:t>https://github.com/brettg98/aws-bootcamp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Content Delivery</a:t>
            </a:r>
          </a:p>
        </p:txBody>
      </p:sp>
      <p:sp>
        <p:nvSpPr>
          <p:cNvPr id="170" name="Shape 170"/>
          <p:cNvSpPr/>
          <p:nvPr/>
        </p:nvSpPr>
        <p:spPr>
          <a:xfrm>
            <a:off x="2802528" y="965282"/>
            <a:ext cx="5693126" cy="400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CloudFront</a:t>
            </a:r>
          </a:p>
          <a:p>
            <a:pPr>
              <a:defRPr sz="2400"/>
            </a:pPr>
            <a:r>
              <a:t>Deliver content from over 50 edge locations around the globe to improve customer experience.</a:t>
            </a:r>
          </a:p>
          <a:p>
            <a:pPr>
              <a:defRPr sz="2400"/>
            </a:pP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Create a CloudFront Web Distribution and point it at your S3 bucket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Update index.php with CloudFront path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Copy files from GitHub (web-server) into your S3 bucket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Make Luigi public</a:t>
            </a:r>
          </a:p>
        </p:txBody>
      </p:sp>
      <p:pic>
        <p:nvPicPr>
          <p:cNvPr id="171" name="image19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9472" y="1066799"/>
            <a:ext cx="1333501" cy="1555751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Shape 172"/>
          <p:cNvSpPr/>
          <p:nvPr/>
        </p:nvSpPr>
        <p:spPr>
          <a:xfrm>
            <a:off x="315201" y="2989737"/>
            <a:ext cx="2312753" cy="14630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Copy the </a:t>
            </a:r>
            <a:r>
              <a:rPr b="1"/>
              <a:t>ENTIRE</a:t>
            </a:r>
            <a:r>
              <a:t> dynamically generated URL </a:t>
            </a:r>
          </a:p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from your web distribution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2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Leveraging Multiple Availability Zones</a:t>
            </a:r>
          </a:p>
        </p:txBody>
      </p:sp>
      <p:pic>
        <p:nvPicPr>
          <p:cNvPr id="175" name="image14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3997" y="847699"/>
            <a:ext cx="1638301" cy="1911351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Shape 176"/>
          <p:cNvSpPr/>
          <p:nvPr/>
        </p:nvSpPr>
        <p:spPr>
          <a:xfrm>
            <a:off x="3068834" y="997857"/>
            <a:ext cx="5693126" cy="18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Elastic Load Balancer (ELB)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Create a Load Balancer 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Associate it with the two public subnets (ignore the warning)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Adjust the health checks (TCP and shorter)</a:t>
            </a:r>
          </a:p>
        </p:txBody>
      </p:sp>
      <p:sp>
        <p:nvSpPr>
          <p:cNvPr id="177" name="Shape 177"/>
          <p:cNvSpPr/>
          <p:nvPr/>
        </p:nvSpPr>
        <p:spPr>
          <a:xfrm>
            <a:off x="364768" y="2976605"/>
            <a:ext cx="2719808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Double check your VPC</a:t>
            </a:r>
          </a:p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and subnets!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Autoscaling and Launch Configurations - Bastion</a:t>
            </a:r>
          </a:p>
        </p:txBody>
      </p:sp>
      <p:sp>
        <p:nvSpPr>
          <p:cNvPr id="180" name="Shape 180"/>
          <p:cNvSpPr/>
          <p:nvPr/>
        </p:nvSpPr>
        <p:spPr>
          <a:xfrm>
            <a:off x="1908516" y="1060532"/>
            <a:ext cx="5693126" cy="334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Launch Configuration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Launch Configuration &amp; Autoscaling group for the Bastion Host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Use AWS Linux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Update user-data (yum update </a:t>
            </a:r>
            <a:r>
              <a:t>–</a:t>
            </a:r>
            <a:r>
              <a:t>y)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Add security group</a:t>
            </a:r>
          </a:p>
          <a:p>
            <a:pPr marL="285750" indent="-285750">
              <a:buSzPct val="100000"/>
              <a:buFont typeface="Arial"/>
              <a:buChar char="•"/>
            </a:pPr>
          </a:p>
          <a:p>
            <a:pPr>
              <a:defRPr b="1" sz="2400"/>
            </a:pPr>
            <a:r>
              <a:t>Auto Scaling Group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Set group size to 1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Select correct VPC and Subnets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Leave scaling policy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Add tags (Name)</a:t>
            </a:r>
          </a:p>
        </p:txBody>
      </p:sp>
      <p:pic>
        <p:nvPicPr>
          <p:cNvPr id="181" name="image15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667" y="926035"/>
            <a:ext cx="1668521" cy="1620158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Shape 182"/>
          <p:cNvSpPr/>
          <p:nvPr/>
        </p:nvSpPr>
        <p:spPr>
          <a:xfrm>
            <a:off x="5511893" y="1958317"/>
            <a:ext cx="3170378" cy="11836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141B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Make sure that you include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#!/bin/bash as the first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line in your user-data 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script</a:t>
            </a:r>
          </a:p>
        </p:txBody>
      </p:sp>
      <p:sp>
        <p:nvSpPr>
          <p:cNvPr id="183" name="Shape 183"/>
          <p:cNvSpPr/>
          <p:nvPr/>
        </p:nvSpPr>
        <p:spPr>
          <a:xfrm>
            <a:off x="5000264" y="3910329"/>
            <a:ext cx="2719808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Double check your VPC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and subnets!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3" grpId="2"/>
      <p:bldP build="whole" bldLvl="1" animBg="1" rev="0" advAuto="0" spid="182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Immutable Infrastructure</a:t>
            </a:r>
          </a:p>
        </p:txBody>
      </p:sp>
      <p:sp>
        <p:nvSpPr>
          <p:cNvPr id="186" name="Shape 186"/>
          <p:cNvSpPr/>
          <p:nvPr/>
        </p:nvSpPr>
        <p:spPr>
          <a:xfrm>
            <a:off x="3044094" y="907865"/>
            <a:ext cx="5693126" cy="329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Using Amazon Machine Images (AMI)</a:t>
            </a:r>
          </a:p>
          <a:p>
            <a:pPr>
              <a:defRPr sz="2400"/>
            </a:pPr>
            <a:r>
              <a:t>Create a ‘gold image’ for our web servers.  </a:t>
            </a:r>
          </a:p>
          <a:p>
            <a:pPr>
              <a:defRPr sz="2400"/>
            </a:pPr>
            <a:r>
              <a:t>Later, we’ll associate it with a launch configuration and autoscaling group.</a:t>
            </a:r>
          </a:p>
          <a:p>
            <a:pPr>
              <a:defRPr sz="2400"/>
            </a:pP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Create a new t2.micro AWS Linux EC2 instance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Associate it one of your public subnets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Update the user-data script (from GitHub)</a:t>
            </a:r>
          </a:p>
        </p:txBody>
      </p:sp>
      <p:pic>
        <p:nvPicPr>
          <p:cNvPr id="187" name="image16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292" y="990597"/>
            <a:ext cx="1733121" cy="1796145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Shape 188"/>
          <p:cNvSpPr/>
          <p:nvPr/>
        </p:nvSpPr>
        <p:spPr>
          <a:xfrm>
            <a:off x="380862" y="2770020"/>
            <a:ext cx="243717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/>
            </a:lvl1pPr>
          </a:lstStyle>
          <a:p>
            <a:pPr/>
            <a:r>
              <a:t>Test Your Image</a:t>
            </a:r>
          </a:p>
        </p:txBody>
      </p:sp>
      <p:sp>
        <p:nvSpPr>
          <p:cNvPr id="189" name="Shape 189"/>
          <p:cNvSpPr/>
          <p:nvPr/>
        </p:nvSpPr>
        <p:spPr>
          <a:xfrm>
            <a:off x="403875" y="3228014"/>
            <a:ext cx="2391146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Can you access HTTP? </a:t>
            </a:r>
          </a:p>
          <a:p>
            <a:pPr/>
            <a:r>
              <a:t>Great. Create an image</a:t>
            </a:r>
          </a:p>
        </p:txBody>
      </p:sp>
      <p:sp>
        <p:nvSpPr>
          <p:cNvPr id="190" name="Shape 190"/>
          <p:cNvSpPr/>
          <p:nvPr/>
        </p:nvSpPr>
        <p:spPr>
          <a:xfrm>
            <a:off x="613239" y="4468860"/>
            <a:ext cx="6965117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pPr/>
            <a:r>
              <a:t>https://github.com/brettg98/aws-bootcamp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Autoscaling and Launch Configurations </a:t>
            </a:r>
            <a:r>
              <a:t>–</a:t>
            </a:r>
            <a:r>
              <a:t> Web Server</a:t>
            </a:r>
          </a:p>
        </p:txBody>
      </p:sp>
      <p:sp>
        <p:nvSpPr>
          <p:cNvPr id="193" name="Shape 193"/>
          <p:cNvSpPr/>
          <p:nvPr/>
        </p:nvSpPr>
        <p:spPr>
          <a:xfrm>
            <a:off x="2111214" y="1027430"/>
            <a:ext cx="5693126" cy="308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Launch Configuration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Launch Configuration &amp; Autoscaling group for the WebHost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Use your Amazon Machine Image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Add security group</a:t>
            </a:r>
          </a:p>
          <a:p>
            <a:pPr marL="285750" indent="-285750">
              <a:buSzPct val="100000"/>
              <a:buFont typeface="Arial"/>
              <a:buChar char="•"/>
            </a:pPr>
          </a:p>
          <a:p>
            <a:pPr>
              <a:defRPr b="1" sz="2400"/>
            </a:pPr>
            <a:r>
              <a:t>Auto Scaling Group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Set group size to 2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Select correct VPC and Subnets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Leave scaling policy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Add tags (Name)</a:t>
            </a:r>
          </a:p>
        </p:txBody>
      </p:sp>
      <p:pic>
        <p:nvPicPr>
          <p:cNvPr id="194" name="image15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789" y="916751"/>
            <a:ext cx="1668521" cy="1620158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Shape 195"/>
          <p:cNvSpPr/>
          <p:nvPr/>
        </p:nvSpPr>
        <p:spPr>
          <a:xfrm>
            <a:off x="2135632" y="4431188"/>
            <a:ext cx="803633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/>
            </a:lvl1pPr>
          </a:lstStyle>
          <a:p>
            <a:pPr/>
            <a:r>
              <a:t>Test!</a:t>
            </a:r>
          </a:p>
        </p:txBody>
      </p:sp>
      <p:sp>
        <p:nvSpPr>
          <p:cNvPr id="196" name="Shape 196"/>
          <p:cNvSpPr/>
          <p:nvPr/>
        </p:nvSpPr>
        <p:spPr>
          <a:xfrm>
            <a:off x="5901964" y="3561822"/>
            <a:ext cx="2719808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Double check your VPC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and subnets!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6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Databases on the AWS Platform</a:t>
            </a:r>
          </a:p>
        </p:txBody>
      </p:sp>
      <p:pic>
        <p:nvPicPr>
          <p:cNvPr id="199" name="image17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8822" y="1066799"/>
            <a:ext cx="1205594" cy="1320412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hape 200"/>
          <p:cNvSpPr/>
          <p:nvPr/>
        </p:nvSpPr>
        <p:spPr>
          <a:xfrm>
            <a:off x="1788232" y="1066799"/>
            <a:ext cx="6351667" cy="1534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20000"/>
              </a:lnSpc>
              <a:defRPr b="1" sz="2400"/>
            </a:pPr>
            <a:r>
              <a:t>Deploy RDS via Cloud Formation Template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a new S3 bucket and upload the RDS CloudFormation template file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a new CloudFormation Stack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Run it</a:t>
            </a:r>
          </a:p>
        </p:txBody>
      </p:sp>
      <p:sp>
        <p:nvSpPr>
          <p:cNvPr id="201" name="Shape 201"/>
          <p:cNvSpPr/>
          <p:nvPr/>
        </p:nvSpPr>
        <p:spPr>
          <a:xfrm>
            <a:off x="1542038" y="4526010"/>
            <a:ext cx="5766009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400"/>
            </a:pPr>
            <a:r>
              <a:t>Plan Ahead </a:t>
            </a:r>
            <a:r>
              <a:t>–</a:t>
            </a:r>
            <a:r>
              <a:t> there are a ton of options!</a:t>
            </a:r>
          </a:p>
        </p:txBody>
      </p:sp>
      <p:pic>
        <p:nvPicPr>
          <p:cNvPr id="202" name="image13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5901" y="2741697"/>
            <a:ext cx="1251435" cy="1320412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Shape 203"/>
          <p:cNvSpPr/>
          <p:nvPr/>
        </p:nvSpPr>
        <p:spPr>
          <a:xfrm>
            <a:off x="1765118" y="2737036"/>
            <a:ext cx="6965118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 sz="3000"/>
            </a:lvl1pPr>
          </a:lstStyle>
          <a:p>
            <a:pPr/>
            <a:r>
              <a:t>https://github.com/brettg98/aws-bootcamp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type="title"/>
          </p:nvPr>
        </p:nvSpPr>
        <p:spPr>
          <a:xfrm>
            <a:off x="192474" y="128387"/>
            <a:ext cx="8759052" cy="513523"/>
          </a:xfrm>
          <a:prstGeom prst="rect">
            <a:avLst/>
          </a:prstGeom>
        </p:spPr>
        <p:txBody>
          <a:bodyPr/>
          <a:lstStyle/>
          <a:p>
            <a:pPr/>
            <a:r>
              <a:t>House Keeping</a:t>
            </a:r>
          </a:p>
        </p:txBody>
      </p:sp>
      <p:sp>
        <p:nvSpPr>
          <p:cNvPr id="96" name="Shape 96"/>
          <p:cNvSpPr/>
          <p:nvPr/>
        </p:nvSpPr>
        <p:spPr>
          <a:xfrm>
            <a:off x="567070" y="3842734"/>
            <a:ext cx="7136444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/>
            </a:lvl1pPr>
          </a:lstStyle>
          <a:p>
            <a:pPr/>
            <a:r>
              <a:t>Login: first name Password: bootcamp!S0ftchoice</a:t>
            </a:r>
          </a:p>
        </p:txBody>
      </p:sp>
      <p:sp>
        <p:nvSpPr>
          <p:cNvPr id="97" name="Shape 97"/>
          <p:cNvSpPr/>
          <p:nvPr/>
        </p:nvSpPr>
        <p:spPr>
          <a:xfrm>
            <a:off x="178222" y="900430"/>
            <a:ext cx="8586935" cy="1559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228600" indent="-228600">
              <a:lnSpc>
                <a:spcPct val="120000"/>
              </a:lnSpc>
              <a:buSzPct val="100000"/>
              <a:buChar char="•"/>
              <a:defRPr sz="3000"/>
            </a:pPr>
            <a:r>
              <a:t>Handouts - IAM Console Access</a:t>
            </a:r>
          </a:p>
          <a:p>
            <a:pPr marL="228600" indent="-228600">
              <a:lnSpc>
                <a:spcPct val="120000"/>
              </a:lnSpc>
              <a:buSzPct val="100000"/>
              <a:buChar char="•"/>
              <a:defRPr sz="3000"/>
            </a:pPr>
            <a:r>
              <a:t>Putty &amp; PuttyGen (Windows Only)</a:t>
            </a:r>
          </a:p>
          <a:p>
            <a:pPr marL="228600" indent="-228600">
              <a:lnSpc>
                <a:spcPct val="120000"/>
              </a:lnSpc>
              <a:buSzPct val="100000"/>
              <a:buChar char="•"/>
              <a:defRPr sz="3000"/>
            </a:pPr>
            <a:r>
              <a:t>GitHub: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https://github.com/brettg98/aws-bootcamp</a:t>
            </a:r>
          </a:p>
        </p:txBody>
      </p:sp>
      <p:sp>
        <p:nvSpPr>
          <p:cNvPr id="98" name="Shape 98"/>
          <p:cNvSpPr/>
          <p:nvPr/>
        </p:nvSpPr>
        <p:spPr>
          <a:xfrm>
            <a:off x="4512614" y="2959592"/>
            <a:ext cx="1650417" cy="3835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That’s a Zero!</a:t>
            </a:r>
          </a:p>
        </p:txBody>
      </p:sp>
      <p:sp>
        <p:nvSpPr>
          <p:cNvPr id="99" name="Shape 99"/>
          <p:cNvSpPr/>
          <p:nvPr/>
        </p:nvSpPr>
        <p:spPr>
          <a:xfrm>
            <a:off x="6144815" y="3399019"/>
            <a:ext cx="238039" cy="50833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  <a:effectLst>
            <a:outerShdw sx="100000" sy="100000" kx="0" ky="0" algn="b" rotWithShape="0" blurRad="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We Made It!</a:t>
            </a:r>
          </a:p>
        </p:txBody>
      </p:sp>
      <p:pic>
        <p:nvPicPr>
          <p:cNvPr id="206" name="image20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81486" y="908505"/>
            <a:ext cx="1814902" cy="40200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bootcamp-v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4575" y="718490"/>
            <a:ext cx="4839418" cy="43419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Rules of Engagement</a:t>
            </a:r>
          </a:p>
        </p:txBody>
      </p:sp>
      <p:sp>
        <p:nvSpPr>
          <p:cNvPr id="102" name="Shape 102"/>
          <p:cNvSpPr/>
          <p:nvPr/>
        </p:nvSpPr>
        <p:spPr>
          <a:xfrm>
            <a:off x="5681848" y="1038867"/>
            <a:ext cx="3221637" cy="1259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000"/>
            </a:pPr>
            <a:r>
              <a:t>Make sure that we’re all using the same AWS Region.</a:t>
            </a:r>
          </a:p>
          <a:p>
            <a:pPr>
              <a:defRPr sz="2000"/>
            </a:pPr>
          </a:p>
          <a:p>
            <a:pPr>
              <a:lnSpc>
                <a:spcPct val="120000"/>
              </a:lnSpc>
              <a:defRPr b="1" sz="2000"/>
            </a:pPr>
            <a:r>
              <a:t>N. Virginia</a:t>
            </a:r>
          </a:p>
        </p:txBody>
      </p:sp>
      <p:sp>
        <p:nvSpPr>
          <p:cNvPr id="103" name="Shape 103"/>
          <p:cNvSpPr/>
          <p:nvPr/>
        </p:nvSpPr>
        <p:spPr>
          <a:xfrm>
            <a:off x="397328" y="3863032"/>
            <a:ext cx="5555864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pPr/>
            <a:r>
              <a:t>EC2 (Size and Type): t2.micro / AWS Linux</a:t>
            </a:r>
          </a:p>
        </p:txBody>
      </p:sp>
      <p:sp>
        <p:nvSpPr>
          <p:cNvPr id="104" name="Shape 104"/>
          <p:cNvSpPr/>
          <p:nvPr/>
        </p:nvSpPr>
        <p:spPr>
          <a:xfrm>
            <a:off x="397328" y="4372924"/>
            <a:ext cx="557714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pPr/>
            <a:r>
              <a:t>RDS (Size and Type): db.t2.micro / MySQL</a:t>
            </a:r>
          </a:p>
        </p:txBody>
      </p:sp>
      <p:pic>
        <p:nvPicPr>
          <p:cNvPr id="105" name="region-and-account-virginia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992" y="1027877"/>
            <a:ext cx="5257801" cy="2438401"/>
          </a:xfrm>
          <a:prstGeom prst="rect">
            <a:avLst/>
          </a:prstGeom>
          <a:ln w="25400">
            <a:solidFill>
              <a:srgbClr val="DDDDDD"/>
            </a:solidFill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Shared Security Model</a:t>
            </a:r>
          </a:p>
        </p:txBody>
      </p:sp>
      <p:pic>
        <p:nvPicPr>
          <p:cNvPr id="110" name="image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2761" y="987455"/>
            <a:ext cx="6741887" cy="36367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Regions and Availability Zones</a:t>
            </a:r>
          </a:p>
        </p:txBody>
      </p:sp>
      <p:pic>
        <p:nvPicPr>
          <p:cNvPr id="115" name="reg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6724" y="718490"/>
            <a:ext cx="6593961" cy="3097655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Shape 116"/>
          <p:cNvSpPr/>
          <p:nvPr/>
        </p:nvSpPr>
        <p:spPr>
          <a:xfrm>
            <a:off x="363800" y="3904491"/>
            <a:ext cx="3954247" cy="3835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Don’t Forget about Edge Locations!</a:t>
            </a:r>
          </a:p>
        </p:txBody>
      </p:sp>
      <p:sp>
        <p:nvSpPr>
          <p:cNvPr id="117" name="Shape 117"/>
          <p:cNvSpPr/>
          <p:nvPr/>
        </p:nvSpPr>
        <p:spPr>
          <a:xfrm>
            <a:off x="1792341" y="4480960"/>
            <a:ext cx="5582727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https://aws.amazon.com/about-aws/global-infrastructure/</a:t>
            </a:r>
          </a:p>
        </p:txBody>
      </p:sp>
      <p:sp>
        <p:nvSpPr>
          <p:cNvPr id="118" name="Shape 118"/>
          <p:cNvSpPr/>
          <p:nvPr/>
        </p:nvSpPr>
        <p:spPr>
          <a:xfrm>
            <a:off x="4854907" y="3904491"/>
            <a:ext cx="3188438" cy="3835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Global vs. Regional Services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6" grpId="1"/>
      <p:bldP build="whole" bldLvl="1" animBg="1" rev="0" advAuto="0" spid="118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23" name="Shape 123"/>
          <p:cNvSpPr/>
          <p:nvPr/>
        </p:nvSpPr>
        <p:spPr>
          <a:xfrm>
            <a:off x="-13661" y="2375151"/>
            <a:ext cx="9171322" cy="739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457200" indent="-457200" algn="ctr" defTabSz="914400">
              <a:defRPr sz="4400"/>
            </a:lvl1pPr>
          </a:lstStyle>
          <a:p>
            <a:pPr/>
            <a:r>
              <a:t>Let’s Build some Stuff!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What we’re going to Build</a:t>
            </a:r>
          </a:p>
        </p:txBody>
      </p:sp>
      <p:sp>
        <p:nvSpPr>
          <p:cNvPr id="126" name="Shape 126"/>
          <p:cNvSpPr/>
          <p:nvPr/>
        </p:nvSpPr>
        <p:spPr>
          <a:xfrm>
            <a:off x="5332186" y="1599351"/>
            <a:ext cx="2922945" cy="2252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ct val="120000"/>
              </a:lnSpc>
              <a:defRPr sz="3200"/>
            </a:pPr>
            <a:r>
              <a:t>Highly Secure</a:t>
            </a:r>
          </a:p>
          <a:p>
            <a:pPr>
              <a:lnSpc>
                <a:spcPct val="120000"/>
              </a:lnSpc>
              <a:defRPr sz="3200"/>
            </a:pPr>
            <a:r>
              <a:t>Highly Available</a:t>
            </a:r>
          </a:p>
          <a:p>
            <a:pPr>
              <a:lnSpc>
                <a:spcPct val="120000"/>
              </a:lnSpc>
              <a:defRPr sz="3200"/>
            </a:pPr>
            <a:r>
              <a:t>Fault Tolerant</a:t>
            </a:r>
          </a:p>
          <a:p>
            <a:pPr>
              <a:lnSpc>
                <a:spcPct val="120000"/>
              </a:lnSpc>
              <a:defRPr sz="3200"/>
            </a:pPr>
            <a:r>
              <a:t>Scalable</a:t>
            </a:r>
          </a:p>
        </p:txBody>
      </p:sp>
      <p:pic>
        <p:nvPicPr>
          <p:cNvPr id="127" name="bootcamp-v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265" y="718490"/>
            <a:ext cx="4839418" cy="43419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Luigi Plumbing</a:t>
            </a:r>
          </a:p>
        </p:txBody>
      </p:sp>
      <p:pic>
        <p:nvPicPr>
          <p:cNvPr id="130" name="websit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1780" y="1194279"/>
            <a:ext cx="6626082" cy="348888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162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Secure Your AWS Account</a:t>
            </a:r>
          </a:p>
        </p:txBody>
      </p:sp>
      <p:sp>
        <p:nvSpPr>
          <p:cNvPr id="133" name="Shape 133"/>
          <p:cNvSpPr/>
          <p:nvPr/>
        </p:nvSpPr>
        <p:spPr>
          <a:xfrm>
            <a:off x="3436108" y="1022942"/>
            <a:ext cx="5008629" cy="1158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IAM Roles for EC2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Create EC2 Key Pairs (1x Bastion, 1x Web Server)</a:t>
            </a:r>
          </a:p>
        </p:txBody>
      </p:sp>
      <p:sp>
        <p:nvSpPr>
          <p:cNvPr id="134" name="Shape 134"/>
          <p:cNvSpPr/>
          <p:nvPr/>
        </p:nvSpPr>
        <p:spPr>
          <a:xfrm>
            <a:off x="701260" y="4021132"/>
            <a:ext cx="7741480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000000"/>
                </a:solidFill>
                <a:uFillTx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https://d0.awsstatic.com/whitepapers/Security/AWS_Security_Best_Practices.pdf</a:t>
            </a:r>
          </a:p>
        </p:txBody>
      </p:sp>
      <p:pic>
        <p:nvPicPr>
          <p:cNvPr id="135" name="pasted-image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8911" y="1129354"/>
            <a:ext cx="1911207" cy="2618092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/>
        </p:nvSpPr>
        <p:spPr>
          <a:xfrm>
            <a:off x="3528219" y="3400108"/>
            <a:ext cx="4203253" cy="3835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Enable Cloud Trail and AWS Config!</a:t>
            </a:r>
          </a:p>
        </p:txBody>
      </p:sp>
      <p:sp>
        <p:nvSpPr>
          <p:cNvPr id="137" name="Shape 137"/>
          <p:cNvSpPr/>
          <p:nvPr/>
        </p:nvSpPr>
        <p:spPr>
          <a:xfrm>
            <a:off x="3528219" y="2246629"/>
            <a:ext cx="4203253" cy="3835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Use MFA on all accounts</a:t>
            </a:r>
          </a:p>
        </p:txBody>
      </p:sp>
      <p:sp>
        <p:nvSpPr>
          <p:cNvPr id="138" name="Shape 138"/>
          <p:cNvSpPr/>
          <p:nvPr/>
        </p:nvSpPr>
        <p:spPr>
          <a:xfrm>
            <a:off x="3528219" y="2823369"/>
            <a:ext cx="4203253" cy="3835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Manage Users via Groups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6" grpId="3"/>
      <p:bldP build="whole" bldLvl="1" animBg="1" rev="0" advAuto="0" spid="138" grpId="2"/>
      <p:bldP build="whole" bldLvl="1" animBg="1" rev="0" advAuto="0" spid="137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Softchoice_Corporate_Template_WIDE_2014">
  <a:themeElements>
    <a:clrScheme name="Softchoice_Corporate_Template_WIDE_2014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oftchoice_Corporate_Template_WIDE_2014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oftchoice_Corporate_Template_WIDE_201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oftchoice_Corporate_Template_WIDE_2014">
  <a:themeElements>
    <a:clrScheme name="Softchoice_Corporate_Template_WIDE_2014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oftchoice_Corporate_Template_WIDE_2014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oftchoice_Corporate_Template_WIDE_201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